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C44CD-5757-4E20-A29D-DA5407A60B76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90FF6-4617-4DFB-96F9-863308DCA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0FF6-4617-4DFB-96F9-863308DCA9C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gmd</a:t>
            </a:r>
            <a:r>
              <a:rPr lang="en-US" baseline="0" dirty="0" smtClean="0"/>
              <a:t> = general material designation (game/kit/</a:t>
            </a:r>
            <a:r>
              <a:rPr lang="en-US" baseline="0" dirty="0" err="1" smtClean="0"/>
              <a:t>realia</a:t>
            </a:r>
            <a:r>
              <a:rPr lang="en-US" baseline="0" dirty="0" smtClean="0"/>
              <a:t>/equip.)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0FF6-4617-4DFB-96F9-863308DCA9C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0FF6-4617-4DFB-96F9-863308DCA9C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0FF6-4617-4DFB-96F9-863308DCA9C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0FF6-4617-4DFB-96F9-863308DCA9C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0FF6-4617-4DFB-96F9-863308DCA9C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0FF6-4617-4DFB-96F9-863308DCA9C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0FF6-4617-4DFB-96F9-863308DCA9C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A1DD4-FB0D-44B9-9083-360C8A5D2C40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1D884-05BE-4331-A2DC-63661E4DE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c.gov/marc/umb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oc.gov/marc/umb/um01to06.html#part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905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So, What </a:t>
            </a:r>
            <a:r>
              <a:rPr lang="en-US" b="1" dirty="0" smtClean="0"/>
              <a:t>Should or Can </a:t>
            </a:r>
            <a:r>
              <a:rPr lang="en-US" b="1" dirty="0"/>
              <a:t>Be</a:t>
            </a:r>
            <a:br>
              <a:rPr lang="en-US" b="1" dirty="0"/>
            </a:br>
            <a:r>
              <a:rPr lang="en-US" b="1" dirty="0"/>
              <a:t>Cataloged?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752600"/>
            <a:ext cx="6400800" cy="17526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WHATEVER YOU</a:t>
            </a:r>
            <a:br>
              <a:rPr lang="en-US" sz="5400" b="1" dirty="0" smtClean="0">
                <a:solidFill>
                  <a:srgbClr val="FF0000"/>
                </a:solidFill>
              </a:rPr>
            </a:br>
            <a:r>
              <a:rPr lang="en-US" sz="5400" b="1" dirty="0" smtClean="0">
                <a:solidFill>
                  <a:srgbClr val="FF0000"/>
                </a:solidFill>
              </a:rPr>
              <a:t>WANT!</a:t>
            </a:r>
            <a:endParaRPr lang="en-US" sz="54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http://www.photoproonline.com/photoproshop/assets/images/Digital%20Camer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29400" y="2667000"/>
            <a:ext cx="1981200" cy="1981200"/>
          </a:xfrm>
          <a:prstGeom prst="rect">
            <a:avLst/>
          </a:prstGeom>
          <a:noFill/>
        </p:spPr>
      </p:pic>
      <p:pic>
        <p:nvPicPr>
          <p:cNvPr id="5" name="Picture 10" descr="http://www.fannysplayhouseinc.com/images/animal_puppet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1000" y="2895600"/>
            <a:ext cx="2554288" cy="1981200"/>
          </a:xfrm>
          <a:prstGeom prst="rect">
            <a:avLst/>
          </a:prstGeom>
          <a:noFill/>
        </p:spPr>
      </p:pic>
      <p:pic>
        <p:nvPicPr>
          <p:cNvPr id="6" name="Picture 9" descr="http://www.buffaloexportllc.com/images/pots-and-pans4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581400" y="4267200"/>
            <a:ext cx="19812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MARC: Basic Tags</a:t>
            </a:r>
            <a:br>
              <a:rPr lang="en-US" dirty="0"/>
            </a:br>
            <a:r>
              <a:rPr lang="en-US" dirty="0"/>
              <a:t>&amp; Subfields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2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/>
                <a:gridCol w="990600"/>
                <a:gridCol w="62484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TEXT and SUBFIELDS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082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Call No.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245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Title h[</a:t>
                      </a:r>
                      <a:r>
                        <a:rPr lang="en-US" dirty="0" err="1" smtClean="0"/>
                        <a:t>gmd</a:t>
                      </a:r>
                      <a:r>
                        <a:rPr lang="en-US" dirty="0" smtClean="0"/>
                        <a:t>]</a:t>
                      </a:r>
                      <a:r>
                        <a:rPr lang="en-US" baseline="0" dirty="0" smtClean="0"/>
                        <a:t> : b remainder of title.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260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Place : b Publisher/Manufacturer , c date.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r>
                        <a:rPr lang="en-US" baseline="0" dirty="0" smtClean="0"/>
                        <a:t> &amp; name of item : b further description ; c size.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5xx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Public notes (500</a:t>
                      </a:r>
                      <a:r>
                        <a:rPr lang="en-US" baseline="0" dirty="0" smtClean="0"/>
                        <a:t>) or summary (520) or (521) Target audience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Subject heading.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690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Purchase information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4876800"/>
            <a:ext cx="716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 err="1" smtClean="0"/>
              <a:t>gmd</a:t>
            </a:r>
            <a:r>
              <a:rPr lang="en-US" dirty="0" smtClean="0"/>
              <a:t> = general material designation (</a:t>
            </a:r>
            <a:r>
              <a:rPr lang="en-US" dirty="0" err="1" smtClean="0"/>
              <a:t>eg</a:t>
            </a:r>
            <a:r>
              <a:rPr lang="en-US" dirty="0" smtClean="0"/>
              <a:t>. Game/Kit/ Equipment, etc.)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246 = </a:t>
            </a:r>
            <a:r>
              <a:rPr lang="en-US" dirty="0" smtClean="0"/>
              <a:t>varying </a:t>
            </a:r>
            <a:r>
              <a:rPr lang="en-US" dirty="0" smtClean="0"/>
              <a:t>form of title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250 = edition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538 = system details note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690 = </a:t>
            </a:r>
            <a:r>
              <a:rPr lang="en-US" dirty="0" err="1" smtClean="0"/>
              <a:t>subj</a:t>
            </a:r>
            <a:r>
              <a:rPr lang="en-US" dirty="0" smtClean="0"/>
              <a:t>: local (tag for P.O. Serial No. Barcode)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MARC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082 </a:t>
            </a:r>
            <a:r>
              <a:rPr lang="en-US" dirty="0" smtClean="0"/>
              <a:t>04[Call </a:t>
            </a:r>
            <a:r>
              <a:rPr lang="en-US" dirty="0"/>
              <a:t>no.]</a:t>
            </a:r>
          </a:p>
          <a:p>
            <a:r>
              <a:rPr lang="en-US" dirty="0"/>
              <a:t>245 00 Cake pan </a:t>
            </a:r>
            <a:r>
              <a:rPr lang="en-US" dirty="0" smtClean="0"/>
              <a:t>h </a:t>
            </a:r>
            <a:r>
              <a:rPr lang="en-US" dirty="0"/>
              <a:t>[</a:t>
            </a:r>
            <a:r>
              <a:rPr lang="en-US" dirty="0" err="1"/>
              <a:t>realia</a:t>
            </a:r>
            <a:r>
              <a:rPr lang="en-US" dirty="0"/>
              <a:t>] : </a:t>
            </a:r>
            <a:r>
              <a:rPr lang="en-US" dirty="0" smtClean="0"/>
              <a:t>b </a:t>
            </a:r>
            <a:r>
              <a:rPr lang="en-US" dirty="0"/>
              <a:t>heart-shaped.</a:t>
            </a:r>
          </a:p>
          <a:p>
            <a:r>
              <a:rPr lang="en-US" dirty="0"/>
              <a:t>260 Savannah, GA : </a:t>
            </a:r>
            <a:r>
              <a:rPr lang="en-US" dirty="0" smtClean="0"/>
              <a:t>b </a:t>
            </a:r>
            <a:r>
              <a:rPr lang="en-US" dirty="0"/>
              <a:t>Fun Cake Pan Co.,</a:t>
            </a:r>
          </a:p>
          <a:p>
            <a:r>
              <a:rPr lang="en-US" dirty="0" smtClean="0"/>
              <a:t>c </a:t>
            </a:r>
            <a:r>
              <a:rPr lang="en-US" dirty="0"/>
              <a:t>2009.</a:t>
            </a:r>
          </a:p>
          <a:p>
            <a:r>
              <a:rPr lang="en-US" dirty="0"/>
              <a:t>300 4 pans : </a:t>
            </a:r>
            <a:r>
              <a:rPr lang="en-US" dirty="0" smtClean="0"/>
              <a:t>b </a:t>
            </a:r>
            <a:r>
              <a:rPr lang="en-US" dirty="0"/>
              <a:t>non-stick, aluminum ; </a:t>
            </a:r>
            <a:r>
              <a:rPr lang="en-US" dirty="0" smtClean="0"/>
              <a:t>c </a:t>
            </a:r>
            <a:r>
              <a:rPr lang="en-US" dirty="0"/>
              <a:t>4 ½</a:t>
            </a:r>
          </a:p>
          <a:p>
            <a:r>
              <a:rPr lang="en-US" dirty="0"/>
              <a:t>in., 6 ½ in., 8 ½ in., 10 ½ in. x 2 in. deep</a:t>
            </a:r>
          </a:p>
          <a:p>
            <a:r>
              <a:rPr lang="en-US" dirty="0"/>
              <a:t>650 0 Cake pans.</a:t>
            </a:r>
          </a:p>
          <a:p>
            <a:r>
              <a:rPr lang="en-US" dirty="0"/>
              <a:t>650 0 Baking pans.</a:t>
            </a:r>
          </a:p>
          <a:p>
            <a:r>
              <a:rPr lang="en-US" dirty="0"/>
              <a:t>650 0 Baking.</a:t>
            </a:r>
          </a:p>
          <a:p>
            <a:r>
              <a:rPr lang="en-US" dirty="0" smtClean="0"/>
              <a:t>690 </a:t>
            </a:r>
            <a:r>
              <a:rPr lang="en-US" dirty="0"/>
              <a:t>Purchased at Wal-Mart 3/1/09; </a:t>
            </a:r>
            <a:r>
              <a:rPr lang="en-US" dirty="0" smtClean="0"/>
              <a:t>8.98/set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/>
              <a:t>Audio-Visual Example – MARC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4068763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082 04 </a:t>
            </a:r>
            <a:r>
              <a:rPr lang="en-US" b="1" dirty="0"/>
              <a:t>AV 1</a:t>
            </a:r>
          </a:p>
          <a:p>
            <a:r>
              <a:rPr lang="en-US" b="1" dirty="0"/>
              <a:t>245 00 Cassette recorder </a:t>
            </a:r>
            <a:r>
              <a:rPr lang="en-US" b="1" dirty="0" smtClean="0"/>
              <a:t>h </a:t>
            </a:r>
            <a:r>
              <a:rPr lang="en-US" b="1" dirty="0"/>
              <a:t>[</a:t>
            </a:r>
            <a:r>
              <a:rPr lang="en-US" b="1" dirty="0" err="1"/>
              <a:t>realia</a:t>
            </a:r>
            <a:r>
              <a:rPr lang="en-US" b="1" dirty="0"/>
              <a:t>] : </a:t>
            </a:r>
            <a:r>
              <a:rPr lang="en-US" b="1" dirty="0" smtClean="0"/>
              <a:t>b </a:t>
            </a:r>
            <a:r>
              <a:rPr lang="en-US" b="1" dirty="0"/>
              <a:t>voice-activated, CTR-123.</a:t>
            </a:r>
          </a:p>
          <a:p>
            <a:r>
              <a:rPr lang="en-US" b="1" dirty="0"/>
              <a:t>260 Fort Worth, TX : </a:t>
            </a:r>
            <a:r>
              <a:rPr lang="en-US" b="1" dirty="0" smtClean="0"/>
              <a:t>b </a:t>
            </a:r>
            <a:r>
              <a:rPr lang="en-US" b="1" dirty="0"/>
              <a:t>Radio Shack, </a:t>
            </a:r>
            <a:r>
              <a:rPr lang="en-US" b="1" dirty="0" smtClean="0"/>
              <a:t>c </a:t>
            </a:r>
            <a:r>
              <a:rPr lang="en-US" b="1" dirty="0"/>
              <a:t>2001.</a:t>
            </a:r>
          </a:p>
          <a:p>
            <a:r>
              <a:rPr lang="en-US" b="1" dirty="0"/>
              <a:t>300 1 recorder (in box) ; </a:t>
            </a:r>
            <a:r>
              <a:rPr lang="en-US" b="1" dirty="0" smtClean="0"/>
              <a:t>c </a:t>
            </a:r>
            <a:r>
              <a:rPr lang="en-US" b="1" dirty="0"/>
              <a:t>4 x 7 in. + </a:t>
            </a:r>
            <a:r>
              <a:rPr lang="en-US" b="1" dirty="0" smtClean="0"/>
              <a:t>e </a:t>
            </a:r>
            <a:r>
              <a:rPr lang="en-US" b="1" dirty="0"/>
              <a:t>1 owner’s manual (19 p.) &amp; 1</a:t>
            </a:r>
          </a:p>
          <a:p>
            <a:r>
              <a:rPr lang="en-US" b="1" dirty="0"/>
              <a:t>power adaptor.</a:t>
            </a:r>
          </a:p>
          <a:p>
            <a:r>
              <a:rPr lang="en-US" b="1" dirty="0"/>
              <a:t>500 This voice-activated cassette recorder/player features a tape counter</a:t>
            </a:r>
          </a:p>
          <a:p>
            <a:r>
              <a:rPr lang="en-US" b="1" dirty="0"/>
              <a:t>and cue/review feature. Can be used with 4 “AA” batteries (not</a:t>
            </a:r>
          </a:p>
          <a:p>
            <a:r>
              <a:rPr lang="en-US" b="1" dirty="0"/>
              <a:t>included).</a:t>
            </a:r>
          </a:p>
          <a:p>
            <a:r>
              <a:rPr lang="en-US" b="1" dirty="0"/>
              <a:t>500 Serial no. 2146-111470 02A03.</a:t>
            </a:r>
          </a:p>
          <a:p>
            <a:r>
              <a:rPr lang="en-US" b="1" dirty="0"/>
              <a:t>650 0 Cassette tape recorders.</a:t>
            </a:r>
          </a:p>
          <a:p>
            <a:r>
              <a:rPr lang="en-US" b="1" dirty="0"/>
              <a:t>650 0 Audio-visual equipment.</a:t>
            </a:r>
          </a:p>
          <a:p>
            <a:r>
              <a:rPr lang="en-US" b="1" dirty="0" smtClean="0"/>
              <a:t>690 </a:t>
            </a:r>
            <a:r>
              <a:rPr lang="en-US" b="1" dirty="0"/>
              <a:t>Purchased 3/27/2001 at Radio Shack, $</a:t>
            </a:r>
            <a:r>
              <a:rPr lang="en-US" b="1" dirty="0" smtClean="0"/>
              <a:t>29.00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1" y="1219200"/>
            <a:ext cx="4267200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914401"/>
          </a:xfrm>
        </p:spPr>
        <p:txBody>
          <a:bodyPr>
            <a:normAutofit/>
          </a:bodyPr>
          <a:lstStyle/>
          <a:p>
            <a:r>
              <a:rPr lang="en-US" dirty="0"/>
              <a:t>Puzzle Example -- MARC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36576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082 04 </a:t>
            </a:r>
            <a:r>
              <a:rPr lang="en-US" b="1" dirty="0">
                <a:solidFill>
                  <a:schemeClr val="tx1"/>
                </a:solidFill>
              </a:rPr>
              <a:t>PUZ 13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245 00 Jigsaw puzzle 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[game] : </a:t>
            </a:r>
            <a:r>
              <a:rPr lang="en-US" b="1" dirty="0" smtClean="0">
                <a:solidFill>
                  <a:schemeClr val="tx1"/>
                </a:solidFill>
              </a:rPr>
              <a:t>b </a:t>
            </a:r>
            <a:r>
              <a:rPr lang="en-US" b="1" dirty="0">
                <a:solidFill>
                  <a:schemeClr val="tx1"/>
                </a:solidFill>
              </a:rPr>
              <a:t>[English country garden and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cottage</a:t>
            </a:r>
            <a:r>
              <a:rPr lang="en-US" b="1" dirty="0" smtClean="0">
                <a:solidFill>
                  <a:schemeClr val="tx1"/>
                </a:solidFill>
              </a:rPr>
              <a:t>].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260 </a:t>
            </a:r>
            <a:r>
              <a:rPr lang="en-US" b="1" dirty="0">
                <a:solidFill>
                  <a:schemeClr val="tx1"/>
                </a:solidFill>
              </a:rPr>
              <a:t>[</a:t>
            </a:r>
            <a:r>
              <a:rPr lang="en-US" b="1" dirty="0" err="1">
                <a:solidFill>
                  <a:schemeClr val="tx1"/>
                </a:solidFill>
              </a:rPr>
              <a:t>S.l</a:t>
            </a:r>
            <a:r>
              <a:rPr lang="en-US" b="1" dirty="0">
                <a:solidFill>
                  <a:schemeClr val="tx1"/>
                </a:solidFill>
              </a:rPr>
              <a:t>.] : </a:t>
            </a:r>
            <a:r>
              <a:rPr lang="en-US" b="1" dirty="0" smtClean="0">
                <a:solidFill>
                  <a:schemeClr val="tx1"/>
                </a:solidFill>
              </a:rPr>
              <a:t>b </a:t>
            </a:r>
            <a:r>
              <a:rPr lang="en-US" b="1" dirty="0">
                <a:solidFill>
                  <a:schemeClr val="tx1"/>
                </a:solidFill>
              </a:rPr>
              <a:t>Hasbro, Inc., $c 1999.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300 1 jigsaw puzzle (500 pieces) : </a:t>
            </a:r>
            <a:r>
              <a:rPr lang="en-US" b="1" dirty="0" smtClean="0">
                <a:solidFill>
                  <a:schemeClr val="tx1"/>
                </a:solidFill>
              </a:rPr>
              <a:t>b </a:t>
            </a:r>
            <a:r>
              <a:rPr lang="en-US" b="1" dirty="0">
                <a:solidFill>
                  <a:schemeClr val="tx1"/>
                </a:solidFill>
              </a:rPr>
              <a:t>col. ; </a:t>
            </a:r>
            <a:r>
              <a:rPr lang="en-US" b="1" dirty="0" smtClean="0">
                <a:solidFill>
                  <a:schemeClr val="tx1"/>
                </a:solidFill>
              </a:rPr>
              <a:t>c </a:t>
            </a:r>
            <a:r>
              <a:rPr lang="en-US" b="1" dirty="0">
                <a:solidFill>
                  <a:schemeClr val="tx1"/>
                </a:solidFill>
              </a:rPr>
              <a:t>8 in. x 12 in. (box)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500 This 500-piece cardboard jigsaw puzzle shows a colorful English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country garden and cottage.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500 “Croxley 500” – container.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500 Title by cataloger.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650 0 Jigsaw puzzles.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650 0 Puzzles.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690 </a:t>
            </a:r>
            <a:r>
              <a:rPr lang="en-US" b="1" dirty="0">
                <a:solidFill>
                  <a:schemeClr val="tx1"/>
                </a:solidFill>
              </a:rPr>
              <a:t>Purchased 10/4/2002 at a fundraiser, $1.00.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066800"/>
            <a:ext cx="226803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1371600"/>
            <a:ext cx="3028524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Stuffed Toy Example -- MARC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958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082 04 </a:t>
            </a:r>
            <a:r>
              <a:rPr lang="en-US" b="1" dirty="0"/>
              <a:t>SA 5</a:t>
            </a:r>
          </a:p>
          <a:p>
            <a:r>
              <a:rPr lang="nb-NO" b="1" dirty="0"/>
              <a:t>245 00 Pig holding baby pig </a:t>
            </a:r>
            <a:r>
              <a:rPr lang="nb-NO" b="1" dirty="0" smtClean="0"/>
              <a:t>h </a:t>
            </a:r>
            <a:r>
              <a:rPr lang="nb-NO" b="1" dirty="0"/>
              <a:t>[toy].</a:t>
            </a:r>
          </a:p>
          <a:p>
            <a:r>
              <a:rPr lang="en-US" b="1" dirty="0"/>
              <a:t>260 Oakland, N.J. : $b Russ </a:t>
            </a:r>
            <a:r>
              <a:rPr lang="en-US" b="1" dirty="0" err="1"/>
              <a:t>Berrie</a:t>
            </a:r>
            <a:r>
              <a:rPr lang="en-US" b="1" dirty="0"/>
              <a:t> &amp; Co. </a:t>
            </a:r>
            <a:r>
              <a:rPr lang="en-US" b="1" dirty="0" smtClean="0"/>
              <a:t>c </a:t>
            </a:r>
            <a:r>
              <a:rPr lang="en-US" b="1" dirty="0"/>
              <a:t>[200-?]</a:t>
            </a:r>
          </a:p>
          <a:p>
            <a:r>
              <a:rPr lang="en-US" b="1" dirty="0"/>
              <a:t>300 1 stuffed animal : </a:t>
            </a:r>
            <a:r>
              <a:rPr lang="en-US" b="1" dirty="0" smtClean="0"/>
              <a:t>b </a:t>
            </a:r>
            <a:r>
              <a:rPr lang="en-US" b="1" dirty="0"/>
              <a:t>pink ; </a:t>
            </a:r>
            <a:r>
              <a:rPr lang="en-US" b="1" dirty="0" smtClean="0"/>
              <a:t>c </a:t>
            </a:r>
            <a:r>
              <a:rPr lang="en-US" b="1" dirty="0"/>
              <a:t>4 in.</a:t>
            </a:r>
          </a:p>
          <a:p>
            <a:r>
              <a:rPr lang="en-US" b="1" dirty="0"/>
              <a:t>500 This 4-inch high pink pig has a smaller baby pig clasped in the arms.</a:t>
            </a:r>
          </a:p>
          <a:p>
            <a:r>
              <a:rPr lang="en-US" b="1" dirty="0"/>
              <a:t>Contains inner bag pellets &amp; polyester fiber and black plastic</a:t>
            </a:r>
          </a:p>
          <a:p>
            <a:r>
              <a:rPr lang="en-US" b="1" dirty="0"/>
              <a:t>eyes. Surface is washable (information from tag).</a:t>
            </a:r>
          </a:p>
          <a:p>
            <a:r>
              <a:rPr lang="en-US" b="1" dirty="0"/>
              <a:t>500 Item no. 23210. Made in China.</a:t>
            </a:r>
          </a:p>
          <a:p>
            <a:r>
              <a:rPr lang="en-US" b="1" dirty="0"/>
              <a:t>650 0 Soft toys.</a:t>
            </a:r>
          </a:p>
          <a:p>
            <a:r>
              <a:rPr lang="en-US" b="1" dirty="0"/>
              <a:t>650 0 Stuffed animals (Toys).</a:t>
            </a:r>
          </a:p>
          <a:p>
            <a:r>
              <a:rPr lang="en-US" b="1" dirty="0"/>
              <a:t>650 1 Pigs.</a:t>
            </a:r>
          </a:p>
          <a:p>
            <a:r>
              <a:rPr lang="en-US" b="1" dirty="0" smtClean="0"/>
              <a:t>690 </a:t>
            </a:r>
            <a:r>
              <a:rPr lang="en-US" b="1" dirty="0"/>
              <a:t>Purchased 7/17/2005 at Toys-R-Us for $4.95.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990600"/>
            <a:ext cx="1533525" cy="204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MARC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http://www.loc.gov/marc/umb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www.loc.gov/marc/umb/um01to06.html#part3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the Cataloging Begin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33904" y="2144134"/>
            <a:ext cx="5676191" cy="343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589</Words>
  <Application>Microsoft Office PowerPoint</Application>
  <PresentationFormat>On-screen Show (4:3)</PresentationFormat>
  <Paragraphs>92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So, What Should or Can Be Cataloged? </vt:lpstr>
      <vt:lpstr>MARC: Basic Tags &amp; Subfields</vt:lpstr>
      <vt:lpstr>Sample MARC Record</vt:lpstr>
      <vt:lpstr>Audio-Visual Example – MARC</vt:lpstr>
      <vt:lpstr>Puzzle Example -- MARC</vt:lpstr>
      <vt:lpstr>Stuffed Toy Example -- MARC</vt:lpstr>
      <vt:lpstr>Understanding MARC</vt:lpstr>
      <vt:lpstr>Let the Cataloging Begin</vt:lpstr>
    </vt:vector>
  </TitlesOfParts>
  <Company>MCISD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So, What Should/Can Be Cataloged?</dc:title>
  <dc:creator>dmsegu01</dc:creator>
  <cp:lastModifiedBy>dmsegu01</cp:lastModifiedBy>
  <cp:revision>7</cp:revision>
  <dcterms:created xsi:type="dcterms:W3CDTF">2011-10-03T20:47:18Z</dcterms:created>
  <dcterms:modified xsi:type="dcterms:W3CDTF">2011-10-14T14:30:03Z</dcterms:modified>
</cp:coreProperties>
</file>